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_rels/presentation.xml.rels" ContentType="application/vnd.openxmlformats-package.relationships+xml"/>
  <Override PartName="/ppt/media/image1.png" ContentType="image/png"/>
  <Override PartName="/ppt/media/image2.jpeg" ContentType="image/jpeg"/>
  <Override PartName="/ppt/media/image4.png" ContentType="image/png"/>
  <Override PartName="/ppt/media/image3.jpeg" ContentType="image/jpeg"/>
  <Override PartName="/ppt/media/image5.jpeg" ContentType="image/jpeg"/>
  <Override PartName="/ppt/media/media7.mp4" ContentType="video/mp4"/>
  <Override PartName="/ppt/media/image6.png" ContentType="image/png"/>
  <Override PartName="/ppt/media/image8.png" ContentType="image/png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12192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presProps" Target="presProps.xml"/>
</Relationships>
</file>

<file path=ppt/media/image1.png>
</file>

<file path=ppt/media/image2.jpeg>
</file>

<file path=ppt/media/image3.jpeg>
</file>

<file path=ppt/media/image4.png>
</file>

<file path=ppt/media/image5.jpeg>
</file>

<file path=ppt/media/image6.png>
</file>

<file path=ppt/media/image8.png>
</file>

<file path=ppt/media/media7.mp4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Google Shape;110;p4" descr="A close up of a sign&#10;&#10;Description automatically generated"/>
          <p:cNvPicPr/>
          <p:nvPr/>
        </p:nvPicPr>
        <p:blipFill>
          <a:blip r:embed="rId2"/>
          <a:stretch/>
        </p:blipFill>
        <p:spPr>
          <a:xfrm>
            <a:off x="10072800" y="78120"/>
            <a:ext cx="1799280" cy="5745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" name="Rectangle 14"/>
          <p:cNvSpPr/>
          <p:nvPr/>
        </p:nvSpPr>
        <p:spPr>
          <a:xfrm>
            <a:off x="0" y="0"/>
            <a:ext cx="9828720" cy="716400"/>
          </a:xfrm>
          <a:prstGeom prst="rect">
            <a:avLst/>
          </a:prstGeom>
          <a:solidFill>
            <a:srgbClr val="213264"/>
          </a:solidFill>
          <a:ln>
            <a:solidFill>
              <a:srgbClr val="213264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7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  <p:sp>
        <p:nvSpPr>
          <p:cNvPr id="2" name="Rectangle 18"/>
          <p:cNvSpPr/>
          <p:nvPr/>
        </p:nvSpPr>
        <p:spPr>
          <a:xfrm>
            <a:off x="9888840" y="-360"/>
            <a:ext cx="111240" cy="731160"/>
          </a:xfrm>
          <a:prstGeom prst="rect">
            <a:avLst/>
          </a:prstGeom>
          <a:solidFill>
            <a:srgbClr val="7fba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7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  <p:pic>
        <p:nvPicPr>
          <p:cNvPr id="3" name="Picture 30" descr="A blue and white background&#10;&#10;Description automatically generated with medium confidence"/>
          <p:cNvPicPr/>
          <p:nvPr/>
        </p:nvPicPr>
        <p:blipFill>
          <a:blip r:embed="rId3">
            <a:alphaModFix amt="16000"/>
          </a:blip>
          <a:srcRect l="0" t="24723" r="1620" b="63695"/>
          <a:stretch/>
        </p:blipFill>
        <p:spPr>
          <a:xfrm>
            <a:off x="0" y="0"/>
            <a:ext cx="9838080" cy="7228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" name="Rectangle 1"/>
          <p:cNvSpPr/>
          <p:nvPr/>
        </p:nvSpPr>
        <p:spPr>
          <a:xfrm>
            <a:off x="11925360" y="-360"/>
            <a:ext cx="265680" cy="731160"/>
          </a:xfrm>
          <a:prstGeom prst="rect">
            <a:avLst/>
          </a:prstGeom>
          <a:solidFill>
            <a:srgbClr val="fe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7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1720" cy="114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IN" sz="187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IN" sz="18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1720" cy="397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7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IN" sz="18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7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IN" sz="18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7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IN" sz="18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7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IN" sz="18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Default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110;p4" descr="A close up of a sign&#10;&#10;Description automatically generated"/>
          <p:cNvPicPr/>
          <p:nvPr/>
        </p:nvPicPr>
        <p:blipFill>
          <a:blip r:embed="rId2"/>
          <a:stretch/>
        </p:blipFill>
        <p:spPr>
          <a:xfrm>
            <a:off x="10072800" y="78120"/>
            <a:ext cx="1799280" cy="5745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8" name="Rectangle 14"/>
          <p:cNvSpPr/>
          <p:nvPr/>
        </p:nvSpPr>
        <p:spPr>
          <a:xfrm>
            <a:off x="0" y="0"/>
            <a:ext cx="9828720" cy="716400"/>
          </a:xfrm>
          <a:prstGeom prst="rect">
            <a:avLst/>
          </a:prstGeom>
          <a:solidFill>
            <a:srgbClr val="213264"/>
          </a:solidFill>
          <a:ln>
            <a:solidFill>
              <a:srgbClr val="213264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7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  <p:sp>
        <p:nvSpPr>
          <p:cNvPr id="9" name="Rectangle 18"/>
          <p:cNvSpPr/>
          <p:nvPr/>
        </p:nvSpPr>
        <p:spPr>
          <a:xfrm>
            <a:off x="9888840" y="-360"/>
            <a:ext cx="111240" cy="731160"/>
          </a:xfrm>
          <a:prstGeom prst="rect">
            <a:avLst/>
          </a:prstGeom>
          <a:solidFill>
            <a:srgbClr val="7fba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7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  <p:pic>
        <p:nvPicPr>
          <p:cNvPr id="10" name="Picture 30" descr="A blue and white background&#10;&#10;Description automatically generated with medium confidence"/>
          <p:cNvPicPr/>
          <p:nvPr/>
        </p:nvPicPr>
        <p:blipFill>
          <a:blip r:embed="rId3">
            <a:alphaModFix amt="16000"/>
          </a:blip>
          <a:srcRect l="0" t="24723" r="1620" b="63695"/>
          <a:stretch/>
        </p:blipFill>
        <p:spPr>
          <a:xfrm>
            <a:off x="0" y="0"/>
            <a:ext cx="9838080" cy="7228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1" name="Rectangle 1"/>
          <p:cNvSpPr/>
          <p:nvPr/>
        </p:nvSpPr>
        <p:spPr>
          <a:xfrm>
            <a:off x="11925360" y="-360"/>
            <a:ext cx="265680" cy="731160"/>
          </a:xfrm>
          <a:prstGeom prst="rect">
            <a:avLst/>
          </a:prstGeom>
          <a:solidFill>
            <a:srgbClr val="fe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7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1720" cy="114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IN" sz="187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IN" sz="18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1720" cy="397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7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IN" sz="18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7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IN" sz="18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7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IN" sz="18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7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IN" sz="18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Default 1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10;p4" descr="A close up of a sign&#10;&#10;Description automatically generated"/>
          <p:cNvPicPr/>
          <p:nvPr/>
        </p:nvPicPr>
        <p:blipFill>
          <a:blip r:embed="rId2"/>
          <a:stretch/>
        </p:blipFill>
        <p:spPr>
          <a:xfrm>
            <a:off x="10072800" y="78120"/>
            <a:ext cx="1799280" cy="5745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5" name="Rectangle 14"/>
          <p:cNvSpPr/>
          <p:nvPr/>
        </p:nvSpPr>
        <p:spPr>
          <a:xfrm>
            <a:off x="0" y="0"/>
            <a:ext cx="9828720" cy="716400"/>
          </a:xfrm>
          <a:prstGeom prst="rect">
            <a:avLst/>
          </a:prstGeom>
          <a:solidFill>
            <a:srgbClr val="213264"/>
          </a:solidFill>
          <a:ln>
            <a:solidFill>
              <a:srgbClr val="213264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7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  <p:sp>
        <p:nvSpPr>
          <p:cNvPr id="16" name="Rectangle 18"/>
          <p:cNvSpPr/>
          <p:nvPr/>
        </p:nvSpPr>
        <p:spPr>
          <a:xfrm>
            <a:off x="9888840" y="-360"/>
            <a:ext cx="111240" cy="731160"/>
          </a:xfrm>
          <a:prstGeom prst="rect">
            <a:avLst/>
          </a:prstGeom>
          <a:solidFill>
            <a:srgbClr val="7fba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7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  <p:pic>
        <p:nvPicPr>
          <p:cNvPr id="17" name="Picture 30" descr="A blue and white background&#10;&#10;Description automatically generated with medium confidence"/>
          <p:cNvPicPr/>
          <p:nvPr/>
        </p:nvPicPr>
        <p:blipFill>
          <a:blip r:embed="rId3">
            <a:alphaModFix amt="16000"/>
          </a:blip>
          <a:srcRect l="0" t="24723" r="1620" b="63695"/>
          <a:stretch/>
        </p:blipFill>
        <p:spPr>
          <a:xfrm>
            <a:off x="0" y="0"/>
            <a:ext cx="9838080" cy="7228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8" name="Rectangle 1"/>
          <p:cNvSpPr/>
          <p:nvPr/>
        </p:nvSpPr>
        <p:spPr>
          <a:xfrm>
            <a:off x="11925360" y="-360"/>
            <a:ext cx="265680" cy="731160"/>
          </a:xfrm>
          <a:prstGeom prst="rect">
            <a:avLst/>
          </a:prstGeom>
          <a:solidFill>
            <a:srgbClr val="fe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7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1720" cy="114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IN" sz="187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IN" sz="18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1720" cy="397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7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IN" sz="18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7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IN" sz="18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7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IN" sz="18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7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IN" sz="18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1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110;p4" descr="A close up of a sign&#10;&#10;Description automatically generated"/>
          <p:cNvPicPr/>
          <p:nvPr/>
        </p:nvPicPr>
        <p:blipFill>
          <a:blip r:embed="rId2"/>
          <a:stretch/>
        </p:blipFill>
        <p:spPr>
          <a:xfrm>
            <a:off x="10072800" y="78120"/>
            <a:ext cx="1799280" cy="5745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5" name="Rectangle 14"/>
          <p:cNvSpPr/>
          <p:nvPr/>
        </p:nvSpPr>
        <p:spPr>
          <a:xfrm>
            <a:off x="0" y="0"/>
            <a:ext cx="9828720" cy="716400"/>
          </a:xfrm>
          <a:prstGeom prst="rect">
            <a:avLst/>
          </a:prstGeom>
          <a:solidFill>
            <a:srgbClr val="213264"/>
          </a:solidFill>
          <a:ln>
            <a:solidFill>
              <a:srgbClr val="213264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7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  <p:sp>
        <p:nvSpPr>
          <p:cNvPr id="16" name="Rectangle 18"/>
          <p:cNvSpPr/>
          <p:nvPr/>
        </p:nvSpPr>
        <p:spPr>
          <a:xfrm>
            <a:off x="9888840" y="-360"/>
            <a:ext cx="111240" cy="731160"/>
          </a:xfrm>
          <a:prstGeom prst="rect">
            <a:avLst/>
          </a:prstGeom>
          <a:solidFill>
            <a:srgbClr val="7fba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7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  <p:pic>
        <p:nvPicPr>
          <p:cNvPr id="22" name="Picture 30" descr="A blue and white background&#10;&#10;Description automatically generated with medium confidence"/>
          <p:cNvPicPr/>
          <p:nvPr/>
        </p:nvPicPr>
        <p:blipFill>
          <a:blip r:embed="rId3">
            <a:alphaModFix amt="16000"/>
          </a:blip>
          <a:srcRect l="0" t="24723" r="1620" b="63695"/>
          <a:stretch/>
        </p:blipFill>
        <p:spPr>
          <a:xfrm>
            <a:off x="0" y="0"/>
            <a:ext cx="9838080" cy="7228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8" name="Rectangle 1"/>
          <p:cNvSpPr/>
          <p:nvPr/>
        </p:nvSpPr>
        <p:spPr>
          <a:xfrm>
            <a:off x="11925360" y="-360"/>
            <a:ext cx="265680" cy="731160"/>
          </a:xfrm>
          <a:prstGeom prst="rect">
            <a:avLst/>
          </a:prstGeom>
          <a:solidFill>
            <a:srgbClr val="fe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7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1720" cy="114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IN" sz="187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IN" sz="18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1720" cy="397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7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IN" sz="18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7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IN" sz="18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7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IN" sz="18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7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IN" sz="18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 and Content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oogle Shape;110;p4" descr="A close up of a sign&#10;&#10;Description automatically generated"/>
          <p:cNvPicPr/>
          <p:nvPr/>
        </p:nvPicPr>
        <p:blipFill>
          <a:blip r:embed="rId2"/>
          <a:stretch/>
        </p:blipFill>
        <p:spPr>
          <a:xfrm>
            <a:off x="10072800" y="78120"/>
            <a:ext cx="1799280" cy="5745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6" name="Rectangle 14"/>
          <p:cNvSpPr/>
          <p:nvPr/>
        </p:nvSpPr>
        <p:spPr>
          <a:xfrm>
            <a:off x="0" y="0"/>
            <a:ext cx="9828720" cy="716400"/>
          </a:xfrm>
          <a:prstGeom prst="rect">
            <a:avLst/>
          </a:prstGeom>
          <a:solidFill>
            <a:srgbClr val="213264"/>
          </a:solidFill>
          <a:ln>
            <a:solidFill>
              <a:srgbClr val="213264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7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  <p:sp>
        <p:nvSpPr>
          <p:cNvPr id="27" name="Rectangle 18"/>
          <p:cNvSpPr/>
          <p:nvPr/>
        </p:nvSpPr>
        <p:spPr>
          <a:xfrm>
            <a:off x="9888840" y="-360"/>
            <a:ext cx="111240" cy="731160"/>
          </a:xfrm>
          <a:prstGeom prst="rect">
            <a:avLst/>
          </a:prstGeom>
          <a:solidFill>
            <a:srgbClr val="7fba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7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  <p:pic>
        <p:nvPicPr>
          <p:cNvPr id="28" name="Picture 30" descr="A blue and white background&#10;&#10;Description automatically generated with medium confidence"/>
          <p:cNvPicPr/>
          <p:nvPr/>
        </p:nvPicPr>
        <p:blipFill>
          <a:blip r:embed="rId3">
            <a:alphaModFix amt="16000"/>
          </a:blip>
          <a:srcRect l="0" t="24723" r="1620" b="63695"/>
          <a:stretch/>
        </p:blipFill>
        <p:spPr>
          <a:xfrm>
            <a:off x="0" y="0"/>
            <a:ext cx="9838080" cy="7228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9" name="Rectangle 1"/>
          <p:cNvSpPr/>
          <p:nvPr/>
        </p:nvSpPr>
        <p:spPr>
          <a:xfrm>
            <a:off x="11925360" y="-360"/>
            <a:ext cx="265680" cy="731160"/>
          </a:xfrm>
          <a:prstGeom prst="rect">
            <a:avLst/>
          </a:prstGeom>
          <a:solidFill>
            <a:srgbClr val="fe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7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1720" cy="114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IN" sz="187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IN" sz="18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1720" cy="397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7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IN" sz="18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7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IN" sz="18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7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IN" sz="18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7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IN" sz="18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Default 2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110;p4" descr="A close up of a sign&#10;&#10;Description automatically generated"/>
          <p:cNvPicPr/>
          <p:nvPr/>
        </p:nvPicPr>
        <p:blipFill>
          <a:blip r:embed="rId2"/>
          <a:stretch/>
        </p:blipFill>
        <p:spPr>
          <a:xfrm>
            <a:off x="10072800" y="78120"/>
            <a:ext cx="1799280" cy="5745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3" name="Rectangle 14"/>
          <p:cNvSpPr/>
          <p:nvPr/>
        </p:nvSpPr>
        <p:spPr>
          <a:xfrm>
            <a:off x="0" y="0"/>
            <a:ext cx="9828720" cy="716400"/>
          </a:xfrm>
          <a:prstGeom prst="rect">
            <a:avLst/>
          </a:prstGeom>
          <a:solidFill>
            <a:srgbClr val="213264"/>
          </a:solidFill>
          <a:ln>
            <a:solidFill>
              <a:srgbClr val="213264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7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  <p:sp>
        <p:nvSpPr>
          <p:cNvPr id="34" name="Rectangle 18"/>
          <p:cNvSpPr/>
          <p:nvPr/>
        </p:nvSpPr>
        <p:spPr>
          <a:xfrm>
            <a:off x="9888840" y="-360"/>
            <a:ext cx="111240" cy="731160"/>
          </a:xfrm>
          <a:prstGeom prst="rect">
            <a:avLst/>
          </a:prstGeom>
          <a:solidFill>
            <a:srgbClr val="7fba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7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  <p:pic>
        <p:nvPicPr>
          <p:cNvPr id="35" name="Picture 30" descr="A blue and white background&#10;&#10;Description automatically generated with medium confidence"/>
          <p:cNvPicPr/>
          <p:nvPr/>
        </p:nvPicPr>
        <p:blipFill>
          <a:blip r:embed="rId3">
            <a:alphaModFix amt="16000"/>
          </a:blip>
          <a:srcRect l="0" t="24723" r="1620" b="63695"/>
          <a:stretch/>
        </p:blipFill>
        <p:spPr>
          <a:xfrm>
            <a:off x="0" y="0"/>
            <a:ext cx="9838080" cy="7228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6" name="Rectangle 1"/>
          <p:cNvSpPr/>
          <p:nvPr/>
        </p:nvSpPr>
        <p:spPr>
          <a:xfrm>
            <a:off x="11925360" y="-360"/>
            <a:ext cx="265680" cy="731160"/>
          </a:xfrm>
          <a:prstGeom prst="rect">
            <a:avLst/>
          </a:prstGeom>
          <a:solidFill>
            <a:srgbClr val="fe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7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1720" cy="114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IN" sz="187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IN" sz="18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1720" cy="397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7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IN" sz="18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7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IN" sz="18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7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IN" sz="18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7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IN" sz="18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 and body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110;p4" descr="A close up of a sign&#10;&#10;Description automatically generated"/>
          <p:cNvPicPr/>
          <p:nvPr/>
        </p:nvPicPr>
        <p:blipFill>
          <a:blip r:embed="rId2"/>
          <a:stretch/>
        </p:blipFill>
        <p:spPr>
          <a:xfrm>
            <a:off x="10072800" y="78120"/>
            <a:ext cx="1799280" cy="5745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0" name="Rectangle 14"/>
          <p:cNvSpPr/>
          <p:nvPr/>
        </p:nvSpPr>
        <p:spPr>
          <a:xfrm>
            <a:off x="0" y="0"/>
            <a:ext cx="9828720" cy="716400"/>
          </a:xfrm>
          <a:prstGeom prst="rect">
            <a:avLst/>
          </a:prstGeom>
          <a:solidFill>
            <a:srgbClr val="213264"/>
          </a:solidFill>
          <a:ln>
            <a:solidFill>
              <a:srgbClr val="213264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7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  <p:sp>
        <p:nvSpPr>
          <p:cNvPr id="41" name="Rectangle 18"/>
          <p:cNvSpPr/>
          <p:nvPr/>
        </p:nvSpPr>
        <p:spPr>
          <a:xfrm>
            <a:off x="9888840" y="-360"/>
            <a:ext cx="111240" cy="731160"/>
          </a:xfrm>
          <a:prstGeom prst="rect">
            <a:avLst/>
          </a:prstGeom>
          <a:solidFill>
            <a:srgbClr val="7fba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7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  <p:pic>
        <p:nvPicPr>
          <p:cNvPr id="42" name="Picture 30" descr="A blue and white background&#10;&#10;Description automatically generated with medium confidence"/>
          <p:cNvPicPr/>
          <p:nvPr/>
        </p:nvPicPr>
        <p:blipFill>
          <a:blip r:embed="rId3">
            <a:alphaModFix amt="16000"/>
          </a:blip>
          <a:srcRect l="0" t="24723" r="1620" b="63695"/>
          <a:stretch/>
        </p:blipFill>
        <p:spPr>
          <a:xfrm>
            <a:off x="0" y="0"/>
            <a:ext cx="9838080" cy="7228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3" name="Rectangle 1"/>
          <p:cNvSpPr/>
          <p:nvPr/>
        </p:nvSpPr>
        <p:spPr>
          <a:xfrm>
            <a:off x="11925360" y="-360"/>
            <a:ext cx="265680" cy="731160"/>
          </a:xfrm>
          <a:prstGeom prst="rect">
            <a:avLst/>
          </a:prstGeom>
          <a:solidFill>
            <a:srgbClr val="fe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7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1_Title Slide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110;p4" descr="A close up of a sign&#10;&#10;Description automatically generated"/>
          <p:cNvPicPr/>
          <p:nvPr/>
        </p:nvPicPr>
        <p:blipFill>
          <a:blip r:embed="rId2"/>
          <a:stretch/>
        </p:blipFill>
        <p:spPr>
          <a:xfrm>
            <a:off x="10072800" y="78120"/>
            <a:ext cx="1799280" cy="5745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5" name="Rectangle 14"/>
          <p:cNvSpPr/>
          <p:nvPr/>
        </p:nvSpPr>
        <p:spPr>
          <a:xfrm>
            <a:off x="0" y="0"/>
            <a:ext cx="9828720" cy="716400"/>
          </a:xfrm>
          <a:prstGeom prst="rect">
            <a:avLst/>
          </a:prstGeom>
          <a:solidFill>
            <a:srgbClr val="213264"/>
          </a:solidFill>
          <a:ln>
            <a:solidFill>
              <a:srgbClr val="213264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7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  <p:sp>
        <p:nvSpPr>
          <p:cNvPr id="46" name="Rectangle 18"/>
          <p:cNvSpPr/>
          <p:nvPr/>
        </p:nvSpPr>
        <p:spPr>
          <a:xfrm>
            <a:off x="9888840" y="-360"/>
            <a:ext cx="111240" cy="731160"/>
          </a:xfrm>
          <a:prstGeom prst="rect">
            <a:avLst/>
          </a:prstGeom>
          <a:solidFill>
            <a:srgbClr val="7fba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7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  <p:pic>
        <p:nvPicPr>
          <p:cNvPr id="47" name="Picture 30" descr="A blue and white background&#10;&#10;Description automatically generated with medium confidence"/>
          <p:cNvPicPr/>
          <p:nvPr/>
        </p:nvPicPr>
        <p:blipFill>
          <a:blip r:embed="rId3">
            <a:alphaModFix amt="16000"/>
          </a:blip>
          <a:srcRect l="0" t="24723" r="1620" b="63695"/>
          <a:stretch/>
        </p:blipFill>
        <p:spPr>
          <a:xfrm>
            <a:off x="0" y="0"/>
            <a:ext cx="9838080" cy="7228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8" name="Rectangle 1"/>
          <p:cNvSpPr/>
          <p:nvPr/>
        </p:nvSpPr>
        <p:spPr>
          <a:xfrm>
            <a:off x="11925360" y="-360"/>
            <a:ext cx="265680" cy="731160"/>
          </a:xfrm>
          <a:prstGeom prst="rect">
            <a:avLst/>
          </a:prstGeom>
          <a:solidFill>
            <a:srgbClr val="fe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7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hyperlink" Target="https://www.linkedin.com/in/prak05-btech" TargetMode="External"/><Relationship Id="rId3" Type="http://schemas.openxmlformats.org/officeDocument/2006/relationships/hyperlink" Target="https://github.com/prak05/AICTE-SMART-IRRIGATION-EDUNET-PROJECT" TargetMode="External"/><Relationship Id="rId4" Type="http://schemas.openxmlformats.org/officeDocument/2006/relationships/image" Target="../media/image4.png"/><Relationship Id="rId5" Type="http://schemas.openxmlformats.org/officeDocument/2006/relationships/image" Target="../media/image5.jpeg"/><Relationship Id="rId6" Type="http://schemas.openxmlformats.org/officeDocument/2006/relationships/slideLayout" Target="../slideLayouts/slideLayout4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hyperlink" Target="https://www.freepik.com/" TargetMode="External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6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hyperlink" Target="https://github.com/prak05/AICTE-SMART-IRRIGATION-EDUNET-PROJECT" TargetMode="External"/><Relationship Id="rId2" Type="http://schemas.openxmlformats.org/officeDocument/2006/relationships/hyperlink" Target="https://drive.google.com/drive/folders/1Zu_oSOU73E0RmBfxOqCEOoCNtqG89xO-?usp=sharing" TargetMode="External"/><Relationship Id="rId3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hyperlink" Target="http://localhost:8501/" TargetMode="External"/><Relationship Id="rId2" Type="http://schemas.openxmlformats.org/officeDocument/2006/relationships/video" Target="../media/media7.mp4"/><Relationship Id="rId3" Type="http://schemas.microsoft.com/office/2007/relationships/media" Target="../media/media7.mp4"/><Relationship Id="rId4" Type="http://schemas.openxmlformats.org/officeDocument/2006/relationships/image" Target="../media/image8.png"/><Relationship Id="rId5" Type="http://schemas.openxmlformats.org/officeDocument/2006/relationships/slideLayout" Target="../slideLayouts/slideLayout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1" descr="A person sitting at a desk with a computer&#10;&#10;Description automatically generated"/>
          <p:cNvPicPr/>
          <p:nvPr/>
        </p:nvPicPr>
        <p:blipFill>
          <a:blip r:embed="rId1"/>
          <a:stretch/>
        </p:blipFill>
        <p:spPr>
          <a:xfrm>
            <a:off x="0" y="108360"/>
            <a:ext cx="12191040" cy="68569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50" name="Rectangle: Rounded Corners 3"/>
          <p:cNvSpPr/>
          <p:nvPr/>
        </p:nvSpPr>
        <p:spPr>
          <a:xfrm>
            <a:off x="5873760" y="584280"/>
            <a:ext cx="4672440" cy="976680"/>
          </a:xfrm>
          <a:prstGeom prst="roundRect">
            <a:avLst>
              <a:gd name="adj" fmla="val 16667"/>
            </a:avLst>
          </a:prstGeom>
          <a:solidFill>
            <a:srgbClr val="ebeef9"/>
          </a:solidFill>
          <a:ln>
            <a:solidFill>
              <a:srgbClr val="d9d9d9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7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  <p:sp>
        <p:nvSpPr>
          <p:cNvPr id="51" name="TextBox 4"/>
          <p:cNvSpPr/>
          <p:nvPr/>
        </p:nvSpPr>
        <p:spPr>
          <a:xfrm rot="6600">
            <a:off x="3733560" y="1908000"/>
            <a:ext cx="8501760" cy="4336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 anchorCtr="1">
            <a:spAutoFit/>
          </a:bodyPr>
          <a:p>
            <a:pPr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</a:pPr>
            <a:r>
              <a:rPr b="1" i="1" lang="en-IN" sz="3500" strike="noStrike" u="sng">
                <a:solidFill>
                  <a:schemeClr val="lt1"/>
                </a:solidFill>
                <a:effectLst/>
                <a:uFillTx/>
                <a:latin typeface="Aadhunik"/>
                <a:ea typeface="Arial"/>
              </a:rPr>
              <a:t>Smart Irrigation System for Efficient Agriculture</a:t>
            </a:r>
            <a:endParaRPr b="0" lang="en-IN" sz="35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</a:pPr>
            <a:endParaRPr b="0" lang="en-IN" sz="11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</a:pPr>
            <a:endParaRPr b="0" lang="en-IN" sz="3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</a:pPr>
            <a:endParaRPr b="0" lang="en-IN" sz="15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57"/>
              </a:spcBef>
            </a:pPr>
            <a:r>
              <a:rPr b="1" lang="en-IN" sz="1500" strike="noStrike" u="none">
                <a:solidFill>
                  <a:schemeClr val="lt1"/>
                </a:solidFill>
                <a:effectLst/>
                <a:uFillTx/>
                <a:latin typeface="Aadhunik"/>
                <a:ea typeface="Arial"/>
              </a:rPr>
              <a:t>Linkedin:</a:t>
            </a:r>
            <a:r>
              <a:rPr b="1" lang="en-IN" sz="1500" strike="noStrike" u="none">
                <a:solidFill>
                  <a:srgbClr val="63bbee"/>
                </a:solidFill>
                <a:effectLst/>
                <a:uFillTx/>
                <a:latin typeface="Aadhunik"/>
                <a:ea typeface="Arial"/>
              </a:rPr>
              <a:t> </a:t>
            </a:r>
            <a:r>
              <a:rPr b="1" lang="en-IN" sz="1500" strike="noStrike" u="none">
                <a:solidFill>
                  <a:srgbClr val="0097a7"/>
                </a:solidFill>
                <a:effectLst/>
                <a:uFillTx/>
                <a:latin typeface="Aadhunik"/>
                <a:ea typeface="Arial"/>
                <a:hlinkClick r:id="rId2"/>
              </a:rPr>
              <a:t>PRAKHAR SHARMA</a:t>
            </a:r>
            <a:endParaRPr b="0" lang="en-IN" sz="15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57"/>
              </a:spcBef>
            </a:pPr>
            <a:endParaRPr b="0" lang="en-IN" sz="15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57"/>
              </a:spcBef>
            </a:pPr>
            <a:r>
              <a:rPr b="1" lang="en-IN" sz="1500" strike="noStrike" u="none">
                <a:solidFill>
                  <a:schemeClr val="lt1"/>
                </a:solidFill>
                <a:effectLst/>
                <a:uFillTx/>
                <a:latin typeface="Aadhunik"/>
                <a:ea typeface="Arial"/>
              </a:rPr>
              <a:t>Github link: </a:t>
            </a:r>
            <a:r>
              <a:rPr b="1" lang="en-IN" sz="1500" strike="noStrike" u="none">
                <a:solidFill>
                  <a:schemeClr val="lt1"/>
                </a:solidFill>
                <a:effectLst/>
                <a:uFillTx/>
                <a:latin typeface="Aadhunik"/>
                <a:ea typeface="Arial"/>
                <a:hlinkClick r:id="rId3"/>
              </a:rPr>
              <a:t>github project link</a:t>
            </a:r>
            <a:endParaRPr b="0" lang="en-IN" sz="15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57"/>
              </a:spcBef>
            </a:pPr>
            <a:endParaRPr b="0" lang="en-IN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57"/>
              </a:spcBef>
            </a:pPr>
            <a:r>
              <a:rPr b="1" lang="en-IN" sz="1200" strike="noStrike" u="none">
                <a:solidFill>
                  <a:schemeClr val="lt1"/>
                </a:solidFill>
                <a:effectLst/>
                <a:uFillTx/>
                <a:latin typeface="Aadhunik"/>
                <a:ea typeface="Arial"/>
              </a:rPr>
              <a:t>Name:PRAKHAR SHARMA</a:t>
            </a:r>
            <a:endParaRPr b="0" lang="en-IN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57"/>
              </a:spcBef>
            </a:pPr>
            <a:r>
              <a:rPr b="1" lang="en-IN" sz="1200" strike="noStrike" u="none">
                <a:solidFill>
                  <a:schemeClr val="lt1"/>
                </a:solidFill>
                <a:effectLst/>
                <a:uFillTx/>
                <a:latin typeface="Aadhunik"/>
                <a:ea typeface="Arial"/>
              </a:rPr>
              <a:t>Mentor Name:Raghunandan M</a:t>
            </a:r>
            <a:r>
              <a:rPr b="1" lang="en-IN" sz="1000" strike="noStrike" u="none">
                <a:solidFill>
                  <a:schemeClr val="lt1"/>
                </a:solidFill>
                <a:effectLst/>
                <a:uFillTx/>
                <a:latin typeface="Aadhunik"/>
                <a:ea typeface="Arial"/>
              </a:rPr>
              <a:t> </a:t>
            </a:r>
            <a:endParaRPr b="0" lang="en-IN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52" name="Picture 6" descr="A close up of a logo&#10;&#10;Description automatically generated"/>
          <p:cNvPicPr/>
          <p:nvPr/>
        </p:nvPicPr>
        <p:blipFill>
          <a:blip r:embed="rId4"/>
          <a:stretch/>
        </p:blipFill>
        <p:spPr>
          <a:xfrm>
            <a:off x="8267400" y="869040"/>
            <a:ext cx="1262160" cy="40968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53" name="" descr=""/>
          <p:cNvPicPr/>
          <p:nvPr/>
        </p:nvPicPr>
        <p:blipFill>
          <a:blip r:embed="rId5"/>
          <a:stretch/>
        </p:blipFill>
        <p:spPr>
          <a:xfrm>
            <a:off x="7128000" y="3073680"/>
            <a:ext cx="1677960" cy="167796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1"/>
          <p:cNvSpPr/>
          <p:nvPr/>
        </p:nvSpPr>
        <p:spPr>
          <a:xfrm>
            <a:off x="0" y="72720"/>
            <a:ext cx="5400000" cy="118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</a:pPr>
            <a:r>
              <a:rPr b="1" i="1" lang="en-IN" sz="3600" strike="noStrike" u="sng">
                <a:solidFill>
                  <a:srgbClr val="ffffff"/>
                </a:solidFill>
                <a:effectLst/>
                <a:uFillTx/>
                <a:latin typeface="Aadhunik"/>
              </a:rPr>
              <a:t>Learning Objectives: Objectives</a:t>
            </a:r>
            <a:endParaRPr b="0" lang="en-IN" sz="3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5" name="TextBox 2"/>
          <p:cNvSpPr/>
          <p:nvPr/>
        </p:nvSpPr>
        <p:spPr>
          <a:xfrm>
            <a:off x="199800" y="6135480"/>
            <a:ext cx="794880" cy="27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spcAft>
                <a:spcPts val="799"/>
              </a:spcAft>
            </a:pPr>
            <a:r>
              <a:rPr b="1" lang="en-IN" sz="12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rPr>
              <a:t>Source : </a:t>
            </a:r>
            <a:endParaRPr b="0" lang="en-IN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6" name="TextBox 3"/>
          <p:cNvSpPr/>
          <p:nvPr/>
        </p:nvSpPr>
        <p:spPr>
          <a:xfrm>
            <a:off x="880560" y="6135480"/>
            <a:ext cx="1841400" cy="27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spcAft>
                <a:spcPts val="799"/>
              </a:spcAft>
            </a:pPr>
            <a:r>
              <a:rPr b="0" lang="en-IN" sz="1200" strike="noStrike" u="sng">
                <a:solidFill>
                  <a:srgbClr val="0097a7"/>
                </a:solidFill>
                <a:effectLst/>
                <a:uFillTx/>
                <a:latin typeface="Arial"/>
                <a:ea typeface="Arial"/>
                <a:hlinkClick r:id="rId1"/>
              </a:rPr>
              <a:t>www.freepik.com/</a:t>
            </a:r>
            <a:endParaRPr b="0" lang="en-IN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57" name="Straight Connector 4"/>
          <p:cNvCxnSpPr/>
          <p:nvPr/>
        </p:nvCxnSpPr>
        <p:spPr>
          <a:xfrm>
            <a:off x="0" y="6055200"/>
            <a:ext cx="12192840" cy="1080"/>
          </a:xfrm>
          <a:prstGeom prst="straightConnector1">
            <a:avLst/>
          </a:prstGeom>
          <a:ln w="12700">
            <a:solidFill>
              <a:srgbClr val="d9d9d9"/>
            </a:solidFill>
            <a:round/>
          </a:ln>
        </p:spPr>
      </p:cxnSp>
      <p:pic>
        <p:nvPicPr>
          <p:cNvPr id="58" name="Picture 5" descr="A ladder leading to a large yellow circle&#10;&#10;Description automatically generated"/>
          <p:cNvPicPr/>
          <p:nvPr/>
        </p:nvPicPr>
        <p:blipFill>
          <a:blip r:embed="rId2">
            <a:alphaModFix amt="85000"/>
          </a:blip>
          <a:srcRect l="13769" t="6134" r="13651" b="0"/>
          <a:stretch/>
        </p:blipFill>
        <p:spPr>
          <a:xfrm>
            <a:off x="7946280" y="1944000"/>
            <a:ext cx="4069440" cy="32392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59" name="TextBox 6"/>
          <p:cNvSpPr/>
          <p:nvPr/>
        </p:nvSpPr>
        <p:spPr>
          <a:xfrm>
            <a:off x="9235080" y="3024720"/>
            <a:ext cx="1502640" cy="62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spcAft>
                <a:spcPts val="799"/>
              </a:spcAft>
            </a:pPr>
            <a:r>
              <a:rPr b="1" lang="en-IN" sz="3500" strike="noStrike" u="none">
                <a:solidFill>
                  <a:schemeClr val="dk1"/>
                </a:solidFill>
                <a:effectLst/>
                <a:uFillTx/>
                <a:latin typeface="Arial"/>
                <a:ea typeface="Arial"/>
              </a:rPr>
              <a:t>GOAL</a:t>
            </a:r>
            <a:endParaRPr b="0" lang="en-IN" sz="35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0" name="PlaceHolder 1"/>
          <p:cNvSpPr>
            <a:spLocks noGrp="1"/>
          </p:cNvSpPr>
          <p:nvPr>
            <p:ph/>
          </p:nvPr>
        </p:nvSpPr>
        <p:spPr>
          <a:xfrm>
            <a:off x="0" y="720000"/>
            <a:ext cx="7019280" cy="5334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 lnSpcReduction="9999"/>
          </a:bodyPr>
          <a:p>
            <a:pPr marL="432000"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1" lang="en-IN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GOAL:</a:t>
            </a: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To engineer a comprehensive, professional-grade Smart Irrigation Dashboard that not only automates watering but also empowers farmers with actionable, real-time insights through live weather integration, system health monitoring, and multi-modal control.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32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To gain hands-on experience in data preprocessing and EDA of sensor data.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32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To build and train a multi-output classification model using Python's scikit-learn library.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32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To deploy a machine learning model into a feature-rich, interactive web application using Streamlit.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32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1" lang="en-IN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To integrate third-party APIs for live data feeds and implement security best practices using secrets management.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extBox 2"/>
          <p:cNvSpPr/>
          <p:nvPr/>
        </p:nvSpPr>
        <p:spPr>
          <a:xfrm>
            <a:off x="135720" y="59760"/>
            <a:ext cx="610164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1" i="1" lang="en-US" sz="3600" strike="noStrike" u="sng">
                <a:solidFill>
                  <a:srgbClr val="ffffff"/>
                </a:solidFill>
                <a:effectLst/>
                <a:uFillTx/>
                <a:latin typeface="Aadhunik"/>
                <a:ea typeface="Arial"/>
              </a:rPr>
              <a:t>T</a:t>
            </a:r>
            <a:r>
              <a:rPr b="1" i="1" lang="en-IN" sz="3600" strike="noStrike" u="sng">
                <a:solidFill>
                  <a:srgbClr val="ffffff"/>
                </a:solidFill>
                <a:effectLst/>
                <a:uFillTx/>
                <a:latin typeface="Aadhunik"/>
                <a:ea typeface="Arial"/>
              </a:rPr>
              <a:t>ools and Technology use</a:t>
            </a:r>
            <a:endParaRPr b="0" lang="en-IN" sz="3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2" name="PlaceHolder 1"/>
          <p:cNvSpPr>
            <a:spLocks noGrp="1"/>
          </p:cNvSpPr>
          <p:nvPr>
            <p:ph/>
          </p:nvPr>
        </p:nvSpPr>
        <p:spPr>
          <a:xfrm>
            <a:off x="105480" y="884520"/>
            <a:ext cx="11953800" cy="5774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lnSpcReduction="9999"/>
          </a:bodyPr>
          <a:p>
            <a:pPr marL="432000" indent="-324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i="1" lang="en-IN" sz="2400" strike="noStrike" u="sng">
                <a:solidFill>
                  <a:srgbClr val="000000"/>
                </a:solidFill>
                <a:effectLst/>
                <a:uFillTx/>
                <a:latin typeface="Aadhunik"/>
              </a:rPr>
              <a:t>Python Libraries:</a:t>
            </a:r>
            <a:endParaRPr b="0" lang="en-IN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32000">
              <a:lnSpc>
                <a:spcPct val="100000"/>
              </a:lnSpc>
              <a:spcBef>
                <a:spcPts val="340"/>
              </a:spcBef>
              <a:spcAft>
                <a:spcPts val="283"/>
              </a:spcAft>
              <a:buClr>
                <a:srgbClr val="000000"/>
              </a:buClr>
              <a:buFont typeface="OpenSymbol"/>
              <a:buAutoNum type="romanUcPeriod"/>
              <a:tabLst>
                <a:tab algn="l" pos="0"/>
              </a:tabLst>
            </a:pP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Pandas: For efficient data manipulation and analysis.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marL="432000">
              <a:lnSpc>
                <a:spcPct val="100000"/>
              </a:lnSpc>
              <a:spcBef>
                <a:spcPts val="340"/>
              </a:spcBef>
              <a:spcAft>
                <a:spcPts val="283"/>
              </a:spcAft>
              <a:buClr>
                <a:srgbClr val="000000"/>
              </a:buClr>
              <a:buFont typeface="OpenSymbol"/>
              <a:buAutoNum type="romanUcPeriod"/>
              <a:tabLst>
                <a:tab algn="l" pos="0"/>
              </a:tabLst>
            </a:pP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Scikit-learn: For machine learning functionalities and loading the model with Joblib.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marL="432000">
              <a:lnSpc>
                <a:spcPct val="100000"/>
              </a:lnSpc>
              <a:spcBef>
                <a:spcPts val="340"/>
              </a:spcBef>
              <a:spcAft>
                <a:spcPts val="283"/>
              </a:spcAft>
              <a:buClr>
                <a:srgbClr val="000000"/>
              </a:buClr>
              <a:buFont typeface="OpenSymbol"/>
              <a:buAutoNum type="romanUcPeriod"/>
              <a:tabLst>
                <a:tab algn="l" pos="0"/>
              </a:tabLst>
            </a:pP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Matplotlib &amp; Seaborn: For initial data visualizations and plots.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marL="432000">
              <a:lnSpc>
                <a:spcPct val="100000"/>
              </a:lnSpc>
              <a:spcBef>
                <a:spcPts val="340"/>
              </a:spcBef>
              <a:spcAft>
                <a:spcPts val="283"/>
              </a:spcAft>
              <a:buClr>
                <a:srgbClr val="000000"/>
              </a:buClr>
              <a:buFont typeface="OpenSymbol"/>
              <a:buAutoNum type="romanUcPeriod"/>
              <a:tabLst>
                <a:tab algn="l" pos="0"/>
              </a:tabLst>
            </a:pP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Requests: For making HTTP requests to external APIs.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marL="432000">
              <a:lnSpc>
                <a:spcPct val="100000"/>
              </a:lnSpc>
              <a:spcBef>
                <a:spcPts val="340"/>
              </a:spcBef>
              <a:spcAft>
                <a:spcPts val="283"/>
              </a:spcAft>
              <a:buClr>
                <a:srgbClr val="000000"/>
              </a:buClr>
              <a:buFont typeface="OpenSymbol"/>
              <a:buAutoNum type="romanUcPeriod"/>
              <a:tabLst>
                <a:tab algn="l" pos="0"/>
              </a:tabLst>
            </a:pP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Plotly: For creating interactive charts in the final application.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marL="432000" indent="-324000">
              <a:lnSpc>
                <a:spcPct val="100000"/>
              </a:lnSpc>
              <a:spcBef>
                <a:spcPts val="340"/>
              </a:spcBef>
              <a:spcAft>
                <a:spcPts val="142"/>
              </a:spcAft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1" i="1" lang="en-IN" sz="2400" strike="noStrike" u="sng">
                <a:solidFill>
                  <a:srgbClr val="000000"/>
                </a:solidFill>
                <a:effectLst/>
                <a:uFillTx/>
                <a:latin typeface="Aadhunik"/>
              </a:rPr>
              <a:t>Streamlit:</a:t>
            </a:r>
            <a:r>
              <a:rPr b="0" lang="en-IN" sz="24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 </a:t>
            </a:r>
            <a:endParaRPr b="0" lang="en-IN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32000">
              <a:lnSpc>
                <a:spcPct val="100000"/>
              </a:lnSpc>
              <a:spcBef>
                <a:spcPts val="907"/>
              </a:spcBef>
              <a:spcAft>
                <a:spcPts val="709"/>
              </a:spcAft>
              <a:buClr>
                <a:srgbClr val="000000"/>
              </a:buClr>
              <a:buFont typeface="Wingdings" charset="2"/>
              <a:buAutoNum type="romanUcPeriod"/>
              <a:tabLst>
                <a:tab algn="l" pos="0"/>
              </a:tabLst>
            </a:pP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For building the interactive web application and dashboard.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marL="432000" indent="-324000">
              <a:lnSpc>
                <a:spcPct val="100000"/>
              </a:lnSpc>
              <a:spcBef>
                <a:spcPts val="907"/>
              </a:spcBef>
              <a:spcAft>
                <a:spcPts val="709"/>
              </a:spcAft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1" i="1" lang="en-IN" sz="2400" strike="noStrike" u="sng">
                <a:solidFill>
                  <a:srgbClr val="000000"/>
                </a:solidFill>
                <a:effectLst/>
                <a:uFillTx/>
                <a:latin typeface="Aadhunik"/>
              </a:rPr>
              <a:t>IDE/Environment:</a:t>
            </a:r>
            <a:endParaRPr b="0" lang="en-IN" sz="24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marL="432000">
              <a:lnSpc>
                <a:spcPct val="100000"/>
              </a:lnSpc>
              <a:buClr>
                <a:srgbClr val="000000"/>
              </a:buClr>
              <a:buFont typeface="OpenSymbol"/>
              <a:buAutoNum type="romanUcPeriod"/>
              <a:tabLst>
                <a:tab algn="l" pos="0"/>
              </a:tabLst>
            </a:pP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Google Colab: Used for developing, training, and evaluating the machine learning model, and for generating the .pkl file.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marL="432000">
              <a:lnSpc>
                <a:spcPct val="100000"/>
              </a:lnSpc>
              <a:buClr>
                <a:srgbClr val="000000"/>
              </a:buClr>
              <a:buFont typeface="OpenSymbol"/>
              <a:buAutoNum type="romanUcPeriod"/>
              <a:tabLst>
                <a:tab algn="l" pos="0"/>
              </a:tabLst>
            </a:pP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Local Terminal/Command Prompt: Used to run the Streamlit web application on a local machine.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marL="216000" indent="-216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1" i="1" lang="en-IN" sz="2400" strike="noStrike" u="sng">
                <a:solidFill>
                  <a:srgbClr val="000000"/>
                </a:solidFill>
                <a:effectLst/>
                <a:uFillTx/>
                <a:latin typeface="Aadhunik"/>
              </a:rPr>
              <a:t>APIs &amp; Services:</a:t>
            </a:r>
            <a:endParaRPr b="0" lang="en-IN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340"/>
              </a:spcBef>
              <a:spcAft>
                <a:spcPts val="142"/>
              </a:spcAft>
              <a:buClr>
                <a:srgbClr val="000000"/>
              </a:buClr>
              <a:buFont typeface="OpenSymbol"/>
              <a:buAutoNum type="romanUcPeriod"/>
              <a:tabLst>
                <a:tab algn="l" pos="0"/>
              </a:tabLst>
            </a:pP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OpenWeatherMap API: To fetch live weather data for intelligent decision-making.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marL="432000" indent="-324000">
              <a:lnSpc>
                <a:spcPct val="100000"/>
              </a:lnSpc>
              <a:spcBef>
                <a:spcPts val="340"/>
              </a:spcBef>
              <a:spcAft>
                <a:spcPts val="142"/>
              </a:spcAft>
              <a:buClr>
                <a:srgbClr val="000000"/>
              </a:buClr>
              <a:buFont typeface="OpenSymbol"/>
              <a:buAutoNum type="romanUcPeriod"/>
              <a:tabLst>
                <a:tab algn="l" pos="0"/>
              </a:tabLst>
            </a:pP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GitHub: Used for hosting the project's source code and managing different versions.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TextBox 2"/>
          <p:cNvSpPr/>
          <p:nvPr/>
        </p:nvSpPr>
        <p:spPr>
          <a:xfrm>
            <a:off x="268200" y="78480"/>
            <a:ext cx="610164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1" i="1" lang="en-US" sz="3600" strike="noStrike" u="sng">
                <a:solidFill>
                  <a:srgbClr val="ffffff"/>
                </a:solidFill>
                <a:effectLst/>
                <a:uFillTx/>
                <a:latin typeface="Aadhunik"/>
                <a:ea typeface="Arial"/>
              </a:rPr>
              <a:t>Methodology</a:t>
            </a:r>
            <a:r>
              <a:rPr b="1" i="1" lang="en-US" sz="3600" strike="noStrike" u="sng">
                <a:solidFill>
                  <a:srgbClr val="ffffff"/>
                </a:solidFill>
                <a:effectLst/>
                <a:uFillTx/>
                <a:latin typeface="Arial"/>
                <a:ea typeface="Arial"/>
              </a:rPr>
              <a:t> </a:t>
            </a:r>
            <a:endParaRPr b="0" lang="en-IN" sz="3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4" name="PlaceHolder 1"/>
          <p:cNvSpPr>
            <a:spLocks noGrp="1"/>
          </p:cNvSpPr>
          <p:nvPr>
            <p:ph/>
          </p:nvPr>
        </p:nvSpPr>
        <p:spPr>
          <a:xfrm>
            <a:off x="180000" y="882360"/>
            <a:ext cx="11879640" cy="595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1" i="1" lang="en-IN" sz="2400" strike="noStrike" u="sng">
                <a:solidFill>
                  <a:srgbClr val="000000"/>
                </a:solidFill>
                <a:effectLst/>
                <a:uFillTx/>
                <a:latin typeface="Aadhunik"/>
              </a:rPr>
              <a:t>The project is built upon a :</a:t>
            </a:r>
            <a:endParaRPr b="0" lang="en-IN" sz="24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marL="216000" indent="-216000">
              <a:lnSpc>
                <a:spcPct val="100000"/>
              </a:lnSpc>
              <a:spcBef>
                <a:spcPts val="283"/>
              </a:spcBef>
              <a:spcAft>
                <a:spcPts val="386"/>
              </a:spcAft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MultiOutputClassifier wrapping a RandomForestClassifier. 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marL="216000" indent="-216000">
              <a:lnSpc>
                <a:spcPct val="100000"/>
              </a:lnSpc>
              <a:spcBef>
                <a:spcPts val="340"/>
              </a:spcBef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This model is trained on sensor data to predict the ON/OFF status for three farm parcels. 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marL="216000" indent="-216000">
              <a:lnSpc>
                <a:spcPct val="100000"/>
              </a:lnSpc>
              <a:spcBef>
                <a:spcPts val="340"/>
              </a:spcBef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The model is saved as a 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marL="216000" indent="-216000">
              <a:lnSpc>
                <a:spcPct val="100000"/>
              </a:lnSpc>
              <a:spcBef>
                <a:spcPts val="340"/>
              </a:spcBef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.pkl file for deployment. 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1" lang="en-IN" sz="2400" strike="noStrike" u="sng">
                <a:solidFill>
                  <a:srgbClr val="000000"/>
                </a:solidFill>
                <a:effectLst/>
                <a:uFillTx/>
                <a:latin typeface="Aadhunik"/>
                <a:ea typeface="Liberation Mono;Courier New"/>
              </a:rPr>
              <a:t>Application Architecture:</a:t>
            </a:r>
            <a:endParaRPr b="0" lang="en-IN" sz="24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marL="216000" indent="-216000">
              <a:lnSpc>
                <a:spcPct val="100000"/>
              </a:lnSpc>
              <a:spcBef>
                <a:spcPts val="340"/>
              </a:spcBef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adhunik"/>
                <a:ea typeface="Liberation Mono;Courier New"/>
              </a:rPr>
              <a:t> </a:t>
            </a: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  <a:ea typeface="Liberation Mono;Courier New"/>
              </a:rPr>
              <a:t>A sophisticated multi-page application was developed using Streamlit's tabbed layout for a clean user experience (Dashboard, Analytics, System Health, Settings).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marL="216000" indent="-216000">
              <a:lnSpc>
                <a:spcPct val="100000"/>
              </a:lnSpc>
              <a:spcBef>
                <a:spcPts val="340"/>
              </a:spcBef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  <a:ea typeface="Liberation Mono;Courier New"/>
              </a:rPr>
              <a:t>Application state (like the current irrigation mode) is managed across user interactions using st.session_state.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marL="216000" indent="-216000">
              <a:lnSpc>
                <a:spcPct val="100000"/>
              </a:lnSpc>
              <a:spcBef>
                <a:spcPts val="340"/>
              </a:spcBef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  <a:ea typeface="Liberation Mono;Courier New"/>
              </a:rPr>
              <a:t>API keys and sensitive data are securely managed using Streamlit's secrets management, preventing exposure in the source code.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endParaRPr b="0" lang="en-IN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extBox 5"/>
          <p:cNvSpPr/>
          <p:nvPr/>
        </p:nvSpPr>
        <p:spPr>
          <a:xfrm>
            <a:off x="268200" y="78480"/>
            <a:ext cx="610164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1" i="1" lang="en-US" sz="3600" strike="noStrike" u="sng">
                <a:solidFill>
                  <a:srgbClr val="ffffff"/>
                </a:solidFill>
                <a:effectLst/>
                <a:uFillTx/>
                <a:latin typeface="Aadhunik"/>
                <a:ea typeface="Arial"/>
              </a:rPr>
              <a:t>Methodology</a:t>
            </a:r>
            <a:r>
              <a:rPr b="1" i="1" lang="en-US" sz="3600" strike="noStrike" u="sng">
                <a:solidFill>
                  <a:srgbClr val="ffffff"/>
                </a:solidFill>
                <a:effectLst/>
                <a:uFillTx/>
                <a:latin typeface="Arial"/>
                <a:ea typeface="Arial"/>
              </a:rPr>
              <a:t> </a:t>
            </a:r>
            <a:endParaRPr b="0" lang="en-IN" sz="3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6" name="PlaceHolder 1"/>
          <p:cNvSpPr>
            <a:spLocks noGrp="1"/>
          </p:cNvSpPr>
          <p:nvPr>
            <p:ph/>
          </p:nvPr>
        </p:nvSpPr>
        <p:spPr>
          <a:xfrm>
            <a:off x="180000" y="720000"/>
            <a:ext cx="12011400" cy="595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1" lang="en-IN" sz="2400" strike="noStrike" u="sng">
                <a:solidFill>
                  <a:srgbClr val="000000"/>
                </a:solidFill>
                <a:effectLst/>
                <a:uFillTx/>
                <a:latin typeface="Aadhunik"/>
                <a:ea typeface="Liberation Mono;Courier New"/>
              </a:rPr>
              <a:t>Feature Integration:</a:t>
            </a:r>
            <a:endParaRPr b="0" lang="en-IN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1" lang="en-IN" sz="2000" strike="noStrike" u="none">
                <a:solidFill>
                  <a:srgbClr val="000000"/>
                </a:solidFill>
                <a:effectLst/>
                <a:uFillTx/>
                <a:latin typeface="Aadhunik"/>
                <a:ea typeface="Liberation Mono;Courier New"/>
              </a:rPr>
              <a:t> Live Weather:</a:t>
            </a:r>
            <a:r>
              <a:rPr b="1" lang="en-IN" sz="1800" strike="noStrike" u="none">
                <a:solidFill>
                  <a:srgbClr val="000000"/>
                </a:solidFill>
                <a:effectLst/>
                <a:uFillTx/>
                <a:latin typeface="Aadhunik"/>
                <a:ea typeface="Liberation Mono;Courier New"/>
              </a:rPr>
              <a:t> </a:t>
            </a: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  <a:ea typeface="Liberation Mono;Courier New"/>
              </a:rPr>
              <a:t>Integrates the OpenWeatherMap API to fetch and display real-time temperature, humidity, and rain forecasts, providing crucial context.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marL="216000" indent="-21600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1" lang="en-IN" sz="2000" strike="noStrike" u="none">
                <a:solidFill>
                  <a:srgbClr val="000000"/>
                </a:solidFill>
                <a:effectLst/>
                <a:uFillTx/>
                <a:latin typeface="Aadhunik"/>
                <a:ea typeface="Liberation Mono;Courier New"/>
              </a:rPr>
              <a:t>Multi-Modal Control</a:t>
            </a: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adhunik"/>
                <a:ea typeface="Liberation Mono;Courier New"/>
              </a:rPr>
              <a:t>:</a:t>
            </a: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  <a:ea typeface="Liberation Mono;Courier New"/>
              </a:rPr>
              <a:t> Implemented logic for three distinct operational modes: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marL="216000" indent="-21600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1" lang="en-IN" sz="2000" strike="noStrike" u="none">
                <a:solidFill>
                  <a:srgbClr val="000000"/>
                </a:solidFill>
                <a:effectLst/>
                <a:uFillTx/>
                <a:latin typeface="Aadhunik"/>
                <a:ea typeface="Liberation Mono;Courier New"/>
              </a:rPr>
              <a:t>Automatic:</a:t>
            </a: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adhunik"/>
                <a:ea typeface="Liberation Mono;Courier New"/>
              </a:rPr>
              <a:t> </a:t>
            </a: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  <a:ea typeface="Liberation Mono;Courier New"/>
              </a:rPr>
              <a:t>AI-driven predictions.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marL="216000" indent="-21600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1" lang="en-IN" sz="2000" strike="noStrike" u="none">
                <a:solidFill>
                  <a:srgbClr val="000000"/>
                </a:solidFill>
                <a:effectLst/>
                <a:uFillTx/>
                <a:latin typeface="Aadhunik"/>
                <a:ea typeface="Liberation Mono;Courier New"/>
              </a:rPr>
              <a:t>Manual:</a:t>
            </a: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adhunik"/>
                <a:ea typeface="Liberation Mono;Courier New"/>
              </a:rPr>
              <a:t> </a:t>
            </a: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  <a:ea typeface="Liberation Mono;Courier New"/>
              </a:rPr>
              <a:t>Direct user control with override toggles</a:t>
            </a: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adhunik"/>
                <a:ea typeface="Liberation Mono;Courier New"/>
              </a:rPr>
              <a:t>.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marL="216000" indent="-21600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1" lang="en-IN" sz="2000" strike="noStrike" u="none">
                <a:solidFill>
                  <a:srgbClr val="000000"/>
                </a:solidFill>
                <a:effectLst/>
                <a:uFillTx/>
                <a:latin typeface="Aadhunik"/>
                <a:ea typeface="Liberation Mono;Courier New"/>
              </a:rPr>
              <a:t>Scheduled:</a:t>
            </a: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adhunik"/>
                <a:ea typeface="Liberation Mono;Courier New"/>
              </a:rPr>
              <a:t> </a:t>
            </a: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  <a:ea typeface="Liberation Mono;Courier New"/>
              </a:rPr>
              <a:t>Time-based irrigation set by the user.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marL="216000" indent="-21600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1" lang="en-IN" sz="2000" strike="noStrike" u="none">
                <a:solidFill>
                  <a:srgbClr val="000000"/>
                </a:solidFill>
                <a:effectLst/>
                <a:uFillTx/>
                <a:latin typeface="Aadhunik"/>
                <a:ea typeface="Liberation Mono;Courier New"/>
              </a:rPr>
              <a:t>System Diagnostics:</a:t>
            </a: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adhunik"/>
                <a:ea typeface="Liberation Mono;Courier New"/>
              </a:rPr>
              <a:t> </a:t>
            </a: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  <a:ea typeface="Liberation Mono;Courier New"/>
              </a:rPr>
              <a:t>A sensor health algorithm checks for abnormal readings (e.g., values at 0.0 or 1.0) and flags them for user attention.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TextBox 2"/>
          <p:cNvSpPr/>
          <p:nvPr/>
        </p:nvSpPr>
        <p:spPr>
          <a:xfrm>
            <a:off x="255240" y="82440"/>
            <a:ext cx="610164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1" i="1" lang="en-US" sz="3600" strike="noStrike" u="sng">
                <a:solidFill>
                  <a:srgbClr val="ffffff"/>
                </a:solidFill>
                <a:effectLst/>
                <a:uFillTx/>
                <a:latin typeface="Aadhunik"/>
                <a:ea typeface="Arial"/>
              </a:rPr>
              <a:t>Problem Statement:  </a:t>
            </a:r>
            <a:endParaRPr b="0" lang="en-IN" sz="3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8" name="PlaceHolder 1"/>
          <p:cNvSpPr>
            <a:spLocks noGrp="1"/>
          </p:cNvSpPr>
          <p:nvPr>
            <p:ph/>
          </p:nvPr>
        </p:nvSpPr>
        <p:spPr>
          <a:xfrm>
            <a:off x="180000" y="900000"/>
            <a:ext cx="11699280" cy="5759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 anchorCtr="1">
            <a:normAutofit/>
          </a:bodyPr>
          <a:p>
            <a:pPr marL="450360" indent="23413320" algn="ctr">
              <a:lnSpc>
                <a:spcPct val="115000"/>
              </a:lnSpc>
              <a:spcBef>
                <a:spcPts val="283"/>
              </a:spcBef>
              <a:spcAft>
                <a:spcPts val="283"/>
              </a:spcAft>
              <a:buNone/>
              <a:tabLst>
                <a:tab algn="l" pos="0"/>
              </a:tabLst>
            </a:pPr>
            <a:r>
              <a:rPr b="1" lang="en-IN" sz="28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POverview:</a:t>
            </a:r>
            <a:endParaRPr b="0" lang="en-IN" sz="2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marL="450360" indent="23413320" algn="ctr">
              <a:lnSpc>
                <a:spcPct val="115000"/>
              </a:lnSpc>
              <a:spcBef>
                <a:spcPts val="283"/>
              </a:spcBef>
              <a:spcAft>
                <a:spcPts val="283"/>
              </a:spcAft>
              <a:buNone/>
              <a:tabLst>
                <a:tab algn="l" pos="0"/>
              </a:tabLst>
            </a:pP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TThe Challenge: Modern farming requires more than simple automation. Farmers face a complex set of challenges including water scarcity, unpredictable weather, and a lack of trust in "black box" automated systems. There is a critical need for an intelligent system that is not only efficient but also transparent, controllable, and context-aware.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marL="450360" indent="23413320" algn="ctr">
              <a:lnSpc>
                <a:spcPct val="115000"/>
              </a:lnSpc>
              <a:spcBef>
                <a:spcPts val="283"/>
              </a:spcBef>
              <a:spcAft>
                <a:spcPts val="283"/>
              </a:spcAft>
              <a:buNone/>
              <a:tabLst>
                <a:tab algn="l" pos="0"/>
              </a:tabLst>
            </a:pPr>
            <a:r>
              <a:rPr b="1" lang="en-IN" sz="28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PProblem Statement:</a:t>
            </a:r>
            <a:endParaRPr b="0" lang="en-IN" sz="2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marL="450360" indent="23413320" algn="ctr">
              <a:lnSpc>
                <a:spcPct val="115000"/>
              </a:lnSpc>
              <a:spcBef>
                <a:spcPts val="283"/>
              </a:spcBef>
              <a:spcAft>
                <a:spcPts val="283"/>
              </a:spcAft>
              <a:buNone/>
              <a:tabLst>
                <a:tab algn="l" pos="0"/>
              </a:tabLst>
            </a:pPr>
            <a:r>
              <a:rPr b="1" lang="en-IN" sz="28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T</a:t>
            </a: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To address this gap by developing an integrated dashboard that provides intelligent AI suggestions, full manual control, and vital real-time data (like weather and sensor health), fostering trust and empowering the farmer to make optimal decisions. 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2"/>
          <p:cNvSpPr/>
          <p:nvPr/>
        </p:nvSpPr>
        <p:spPr>
          <a:xfrm>
            <a:off x="255240" y="82440"/>
            <a:ext cx="610164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1" i="1" lang="en-US" sz="3600" strike="noStrike" u="sng">
                <a:solidFill>
                  <a:srgbClr val="ffffff"/>
                </a:solidFill>
                <a:effectLst/>
                <a:uFillTx/>
                <a:latin typeface="Aadhunik"/>
                <a:ea typeface="Arial"/>
              </a:rPr>
              <a:t>Solution</a:t>
            </a:r>
            <a:r>
              <a:rPr b="1" i="1" lang="en-US" sz="3600" strike="noStrike" u="sng">
                <a:solidFill>
                  <a:srgbClr val="ffffff"/>
                </a:solidFill>
                <a:effectLst/>
                <a:uFillTx/>
                <a:latin typeface="Arial"/>
                <a:ea typeface="Arial"/>
              </a:rPr>
              <a:t>:</a:t>
            </a:r>
            <a:endParaRPr b="0" lang="en-IN" sz="3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0" name="PlaceHolder 1"/>
          <p:cNvSpPr>
            <a:spLocks noGrp="1"/>
          </p:cNvSpPr>
          <p:nvPr>
            <p:ph/>
          </p:nvPr>
        </p:nvSpPr>
        <p:spPr>
          <a:xfrm>
            <a:off x="0" y="900000"/>
            <a:ext cx="12191400" cy="5759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 anchorCtr="1">
            <a:normAutofit/>
          </a:bodyPr>
          <a:p>
            <a:pPr indent="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None/>
            </a:pPr>
            <a:r>
              <a:rPr b="1" lang="en-IN" sz="2400" strike="noStrike" u="sng">
                <a:solidFill>
                  <a:srgbClr val="000000"/>
                </a:solidFill>
                <a:effectLst/>
                <a:uFillTx/>
                <a:latin typeface="Aadhunik"/>
              </a:rPr>
              <a:t>The "Agri-Smart Pro" Dashboard: </a:t>
            </a: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A comprehensive, multi-faceted solution was developed to tackle the challenges of modern irrigation.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indent="0">
              <a:lnSpc>
                <a:spcPct val="100000"/>
              </a:lnSpc>
              <a:spcBef>
                <a:spcPts val="340"/>
              </a:spcBef>
              <a:spcAft>
                <a:spcPts val="283"/>
              </a:spcAft>
              <a:buNone/>
            </a:pPr>
            <a:r>
              <a:rPr b="1" lang="en-IN" sz="2400" strike="noStrike" u="sng">
                <a:solidFill>
                  <a:srgbClr val="000000"/>
                </a:solidFill>
                <a:effectLst/>
                <a:uFillTx/>
                <a:latin typeface="Aadhunik"/>
              </a:rPr>
              <a:t>Intelligent Dashboard:</a:t>
            </a:r>
            <a:r>
              <a:rPr b="0" lang="en-IN" sz="24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 </a:t>
            </a: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Displays AI-powered predictions alongside live weather metrics, offering a holistic view for decision-making.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indent="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None/>
            </a:pPr>
            <a:r>
              <a:rPr b="1" lang="en-IN" sz="2400" strike="noStrike" u="sng">
                <a:solidFill>
                  <a:srgbClr val="000000"/>
                </a:solidFill>
                <a:effectLst/>
                <a:uFillTx/>
                <a:latin typeface="Aadhunik"/>
              </a:rPr>
              <a:t>Total User Control</a:t>
            </a:r>
            <a:r>
              <a:rPr b="0" lang="en-IN" sz="24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: </a:t>
            </a: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Features three operational modes (AI, Manual, Scheduled) and allows for immediate manual override of individual sprinklers.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indent="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None/>
            </a:pPr>
            <a:r>
              <a:rPr b="1" lang="en-IN" sz="2400" strike="noStrike" u="sng">
                <a:solidFill>
                  <a:srgbClr val="000000"/>
                </a:solidFill>
                <a:effectLst/>
                <a:uFillTx/>
                <a:latin typeface="Aadhunik"/>
              </a:rPr>
              <a:t>Deep Analytics:</a:t>
            </a: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Provides interactive charts for current sensor data, historical water usage trends, and a detailed event log for auditing every action.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indent="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None/>
            </a:pPr>
            <a:r>
              <a:rPr b="1" lang="en-IN" sz="2400" strike="noStrike" u="sng">
                <a:solidFill>
                  <a:srgbClr val="000000"/>
                </a:solidFill>
                <a:effectLst/>
                <a:uFillTx/>
                <a:latin typeface="Aadhunik"/>
              </a:rPr>
              <a:t>System Diagnostics:</a:t>
            </a:r>
            <a:r>
              <a:rPr b="0" lang="en-IN" sz="24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 </a:t>
            </a: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A dedicated "System Health" tab actively monitors all 20 sensors and flags potential malfunctions, enabling proactive maintenance.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indent="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None/>
            </a:pPr>
            <a:r>
              <a:rPr b="1" lang="en-IN" sz="2400" strike="noStrike" u="sng">
                <a:solidFill>
                  <a:srgbClr val="000000"/>
                </a:solidFill>
                <a:effectLst/>
                <a:uFillTx/>
                <a:latin typeface="Aadhunik"/>
              </a:rPr>
              <a:t>Customization &amp; Security</a:t>
            </a:r>
            <a:r>
              <a:rPr b="0" lang="en-IN" sz="24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:</a:t>
            </a: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 Includes tailored advice based on selected crop profiles and ensures secure API key handling via Streamlit Secrets.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indent="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None/>
            </a:pPr>
            <a:r>
              <a:rPr b="1" lang="en-IN" sz="2800" strike="noStrike" u="sng">
                <a:solidFill>
                  <a:srgbClr val="000000"/>
                </a:solidFill>
                <a:effectLst/>
                <a:uFillTx/>
                <a:latin typeface="Aadhunik"/>
              </a:rPr>
              <a:t>GitHub Link:</a:t>
            </a:r>
            <a:r>
              <a:rPr b="1" lang="en-IN" sz="36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 </a:t>
            </a:r>
            <a:r>
              <a:rPr b="0" lang="en-IN" sz="2000" strike="noStrike" u="sng">
                <a:solidFill>
                  <a:srgbClr val="0097a7"/>
                </a:solidFill>
                <a:effectLst/>
                <a:uFillTx/>
                <a:latin typeface="Aadhunik"/>
                <a:hlinkClick r:id="rId1"/>
              </a:rPr>
              <a:t>Click here </a:t>
            </a:r>
            <a:r>
              <a:rPr b="0" lang="en-IN" sz="2000" strike="noStrike" u="none">
                <a:solidFill>
                  <a:srgbClr val="0097a7"/>
                </a:solidFill>
                <a:effectLst/>
                <a:uFillTx/>
                <a:latin typeface="Aadhunik"/>
              </a:rPr>
              <a:t> </a:t>
            </a: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for the github link. 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indent="0">
              <a:lnSpc>
                <a:spcPct val="100000"/>
              </a:lnSpc>
              <a:spcBef>
                <a:spcPts val="1417"/>
              </a:spcBef>
              <a:buNone/>
            </a:pPr>
            <a:r>
              <a:rPr b="1" lang="en-IN" sz="2800" strike="noStrike" u="sng">
                <a:solidFill>
                  <a:srgbClr val="000000"/>
                </a:solidFill>
                <a:effectLst/>
                <a:uFillTx/>
                <a:latin typeface="Aadhunik"/>
                <a:ea typeface="Noto Sans"/>
              </a:rPr>
              <a:t>API KEY:</a:t>
            </a:r>
            <a:r>
              <a:rPr b="0" lang="en-IN" sz="2800" strike="noStrike" u="none">
                <a:solidFill>
                  <a:srgbClr val="000000"/>
                </a:solidFill>
                <a:effectLst/>
                <a:uFillTx/>
                <a:latin typeface="Aadhunik"/>
                <a:ea typeface="Noto Sans"/>
              </a:rPr>
              <a:t> 02073b5867c5940938ee3b84954e47d7</a:t>
            </a:r>
            <a:endParaRPr b="0" lang="en-IN" sz="2800" strike="noStrike" u="none">
              <a:solidFill>
                <a:srgbClr val="000000"/>
              </a:solidFill>
              <a:effectLst/>
              <a:uFillTx/>
              <a:latin typeface="Courier New"/>
              <a:ea typeface="Courier New"/>
            </a:endParaRPr>
          </a:p>
          <a:p>
            <a:pPr indent="0" algn="ctr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None/>
            </a:pPr>
            <a:r>
              <a:rPr b="0" lang="en-IN" sz="1300" strike="noStrike" u="sng">
                <a:solidFill>
                  <a:srgbClr val="63bbee"/>
                </a:solidFill>
                <a:effectLst/>
                <a:uFillTx/>
                <a:latin typeface="Arial"/>
                <a:hlinkClick r:id="rId2"/>
              </a:rPr>
              <a:t>Click here</a:t>
            </a:r>
            <a:r>
              <a:rPr b="0" lang="en-IN" sz="13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if the code does not visible.It has drive link for every file related to this internship.</a:t>
            </a:r>
            <a:endParaRPr b="0" lang="en-IN" sz="13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Box 2"/>
          <p:cNvSpPr/>
          <p:nvPr/>
        </p:nvSpPr>
        <p:spPr>
          <a:xfrm>
            <a:off x="147240" y="82440"/>
            <a:ext cx="610164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1" lang="en-US" sz="3600" strike="noStrike" u="sng">
                <a:solidFill>
                  <a:srgbClr val="ffffff"/>
                </a:solidFill>
                <a:effectLst/>
                <a:uFillTx/>
                <a:latin typeface="Arial"/>
                <a:ea typeface="Arial"/>
              </a:rPr>
              <a:t>Screenshot of Output:  </a:t>
            </a:r>
            <a:endParaRPr b="0" lang="en-IN" sz="3600" strike="noStrike" u="sng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609480" y="813600"/>
            <a:ext cx="10010520" cy="446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spAutoFit/>
          </a:bodyPr>
          <a:p>
            <a:pPr indent="0">
              <a:buNone/>
            </a:pPr>
            <a:r>
              <a:rPr b="0" lang="en-IN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Local URL: </a:t>
            </a:r>
            <a:r>
              <a:rPr b="0" lang="en-IN" sz="2400" strike="noStrike" u="none">
                <a:solidFill>
                  <a:srgbClr val="000000"/>
                </a:solidFill>
                <a:effectLst/>
                <a:uFillTx/>
                <a:latin typeface="Arial"/>
                <a:hlinkClick r:id="rId1"/>
              </a:rPr>
              <a:t>http://localhost:8501</a:t>
            </a:r>
            <a:r>
              <a:rPr b="0" lang="en-IN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 Network URL:  http://192.168.1.40:8501</a:t>
            </a:r>
            <a:endParaRPr b="0" lang="en-IN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73" name="" descr="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16000" y="1195560"/>
            <a:ext cx="10080000" cy="5670000"/>
          </a:xfrm>
          <a:prstGeom prst="rect">
            <a:avLst/>
          </a:prstGeom>
          <a:ln w="0">
            <a:noFill/>
          </a:ln>
        </p:spPr>
      </p:pic>
      <p:sp>
        <p:nvSpPr>
          <p:cNvPr id="74" name=""/>
          <p:cNvSpPr txBox="1"/>
          <p:nvPr/>
        </p:nvSpPr>
        <p:spPr>
          <a:xfrm>
            <a:off x="0" y="1260000"/>
            <a:ext cx="2016000" cy="486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This is a video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Of the output.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I had to add it because my project had multiple features.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Pl note that the API key is: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r>
              <a:rPr b="0" lang="en-IN" sz="1000" strike="noStrike" u="none">
                <a:solidFill>
                  <a:srgbClr val="000000"/>
                </a:solidFill>
                <a:effectLst/>
                <a:uFillTx/>
                <a:latin typeface="Aadhunik"/>
                <a:ea typeface="Noto Sans"/>
              </a:rPr>
              <a:t>02073b5867c5940938ee3b84954e47d7</a:t>
            </a:r>
            <a:endParaRPr b="0" lang="en-IN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Box 2"/>
          <p:cNvSpPr/>
          <p:nvPr/>
        </p:nvSpPr>
        <p:spPr>
          <a:xfrm>
            <a:off x="149040" y="160200"/>
            <a:ext cx="6101640" cy="63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endParaRPr b="0" lang="en-IN" sz="18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6" name="PlaceHolder 1"/>
          <p:cNvSpPr>
            <a:spLocks noGrp="1"/>
          </p:cNvSpPr>
          <p:nvPr>
            <p:ph/>
          </p:nvPr>
        </p:nvSpPr>
        <p:spPr>
          <a:xfrm>
            <a:off x="149040" y="798480"/>
            <a:ext cx="11910240" cy="5860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1" lang="en-IN" sz="2400" strike="noStrike" u="sng">
                <a:solidFill>
                  <a:srgbClr val="000000"/>
                </a:solidFill>
                <a:effectLst/>
                <a:uFillTx/>
                <a:latin typeface="Aadhunik"/>
              </a:rPr>
              <a:t>CONCLUSION</a:t>
            </a:r>
            <a:r>
              <a:rPr b="1" lang="en-IN" sz="24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:</a:t>
            </a:r>
            <a:r>
              <a:rPr b="1" lang="en-IN" sz="32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 </a:t>
            </a: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This project successfully evolved from a simple proof-of-concept into a robust prototype for a comprehensive farm management dashboard. By integrating a machine learning model with live APIs, advanced user controls, and system diagnostics, it demonstrates a clear path toward building practical, trustworthy, and highly efficient agricultural technology. 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1" lang="en-IN" sz="2400" strike="noStrike" u="sng">
                <a:solidFill>
                  <a:srgbClr val="000000"/>
                </a:solidFill>
                <a:effectLst/>
                <a:uFillTx/>
                <a:latin typeface="Aadhunik"/>
              </a:rPr>
              <a:t>Future Scope:</a:t>
            </a:r>
            <a:r>
              <a:rPr b="0" lang="en-IN" sz="24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 </a:t>
            </a:r>
            <a:endParaRPr b="0" lang="en-IN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340"/>
              </a:spcBef>
              <a:spcAft>
                <a:spcPts val="283"/>
              </a:spcAft>
              <a:buNone/>
              <a:tabLst>
                <a:tab algn="l" pos="0"/>
              </a:tabLst>
            </a:pPr>
            <a:r>
              <a:rPr b="1" lang="en-IN" sz="20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Predictive Maintenance:</a:t>
            </a: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 </a:t>
            </a: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Utilize historical sensor data to train a model that predicts sensor failures before they occur.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indent="0">
              <a:lnSpc>
                <a:spcPct val="100000"/>
              </a:lnSpc>
              <a:spcBef>
                <a:spcPts val="340"/>
              </a:spcBef>
              <a:spcAft>
                <a:spcPts val="283"/>
              </a:spcAft>
              <a:buNone/>
              <a:tabLst>
                <a:tab algn="l" pos="0"/>
              </a:tabLst>
            </a:pPr>
            <a:r>
              <a:rPr b="1" lang="en-IN" sz="20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Dynamic Cost-Benefit Analysis</a:t>
            </a: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: </a:t>
            </a: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Enhance the savings calculator to use real-time water prices and historical usage data for more accurate financial insights.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indent="0">
              <a:lnSpc>
                <a:spcPct val="100000"/>
              </a:lnSpc>
              <a:spcBef>
                <a:spcPts val="340"/>
              </a:spcBef>
              <a:spcAft>
                <a:spcPts val="283"/>
              </a:spcAft>
              <a:buNone/>
              <a:tabLst>
                <a:tab algn="l" pos="0"/>
              </a:tabLst>
            </a:pPr>
            <a:r>
              <a:rPr b="1" lang="en-IN" sz="20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Automated Alerting System:</a:t>
            </a: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 </a:t>
            </a: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Integrate email or SMS notifications to alert farmers of critical events, such as system malfunctions or irrigation cycles skipped due to rain.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indent="0">
              <a:lnSpc>
                <a:spcPct val="100000"/>
              </a:lnSpc>
              <a:spcBef>
                <a:spcPts val="340"/>
              </a:spcBef>
              <a:spcAft>
                <a:spcPts val="283"/>
              </a:spcAft>
              <a:buNone/>
              <a:tabLst>
                <a:tab algn="l" pos="0"/>
              </a:tabLst>
            </a:pPr>
            <a:r>
              <a:rPr b="1" lang="en-IN" sz="20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Advanced Soil-Moisture Models:</a:t>
            </a: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 Incorporate more complex models that factor in soil type, evaporation rates, and crop growth stage for even finer control over water usage.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endParaRPr b="0" lang="en-IN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Session 01 Design Thinking &amp; Critical Thinking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Session 01 Design Thinking &amp; Critical Thinking</Template>
  <TotalTime>90</TotalTime>
  <Application>LibreOffice/25.2.3.2$Linux_X86_64 LibreOffice_project/520$Build-2</Application>
  <AppVersion>15.0000</AppVersion>
  <Words>31</Words>
  <Paragraphs>11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2024-12-31T09:40:01Z</dcterms:created>
  <dc:creator>Mahesh Kurhe</dc:creator>
  <dc:description/>
  <dc:language>en-IN</dc:language>
  <cp:lastModifiedBy/>
  <cp:lastPrinted>2025-08-03T19:37:39Z</cp:lastPrinted>
  <dcterms:modified xsi:type="dcterms:W3CDTF">2025-08-03T19:31:20Z</dcterms:modified>
  <cp:revision>21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Widescreen</vt:lpwstr>
  </property>
  <property fmtid="{D5CDD505-2E9C-101B-9397-08002B2CF9AE}" pid="3" name="Slides">
    <vt:i4>8</vt:i4>
  </property>
</Properties>
</file>